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Alata" charset="1" panose="00000500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
      <p:font typeface="Open Sans" charset="1" panose="020B0606030504020204"/>
      <p:regular r:id="rId21"/>
    </p:embeddedFont>
    <p:embeddedFont>
      <p:font typeface="Open Sans Bold" charset="1" panose="020B0806030504020204"/>
      <p:regular r:id="rId22"/>
    </p:embeddedFont>
    <p:embeddedFont>
      <p:font typeface="Open Sans Italics" charset="1" panose="020B0606030504020204"/>
      <p:regular r:id="rId23"/>
    </p:embeddedFont>
    <p:embeddedFont>
      <p:font typeface="Open Sans Bold Italics" charset="1" panose="020B0806030504020204"/>
      <p:regular r:id="rId24"/>
    </p:embeddedFont>
    <p:embeddedFont>
      <p:font typeface="Open Sans Light" charset="1" panose="020B0306030504020204"/>
      <p:regular r:id="rId25"/>
    </p:embeddedFont>
    <p:embeddedFont>
      <p:font typeface="Open Sans Light Italics" charset="1" panose="020B0306030504020204"/>
      <p:regular r:id="rId26"/>
    </p:embeddedFont>
    <p:embeddedFont>
      <p:font typeface="Open Sans Ultra-Bold" charset="1" panose="00000000000000000000"/>
      <p:regular r:id="rId27"/>
    </p:embeddedFont>
    <p:embeddedFont>
      <p:font typeface="Open Sans Ultra-Bold Italics"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7.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2598333" y="-1944177"/>
            <a:ext cx="14034670" cy="4771788"/>
          </a:xfrm>
          <a:custGeom>
            <a:avLst/>
            <a:gdLst/>
            <a:ahLst/>
            <a:cxnLst/>
            <a:rect r="r" b="b" t="t" l="l"/>
            <a:pathLst>
              <a:path h="4771788" w="14034670">
                <a:moveTo>
                  <a:pt x="0" y="0"/>
                </a:moveTo>
                <a:lnTo>
                  <a:pt x="14034670" y="0"/>
                </a:lnTo>
                <a:lnTo>
                  <a:pt x="14034670" y="4771788"/>
                </a:lnTo>
                <a:lnTo>
                  <a:pt x="0" y="4771788"/>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5384350" y="2773216"/>
            <a:ext cx="11102518" cy="10977615"/>
          </a:xfrm>
          <a:custGeom>
            <a:avLst/>
            <a:gdLst/>
            <a:ahLst/>
            <a:cxnLst/>
            <a:rect r="r" b="b" t="t" l="l"/>
            <a:pathLst>
              <a:path h="10977615" w="11102518">
                <a:moveTo>
                  <a:pt x="0" y="0"/>
                </a:moveTo>
                <a:lnTo>
                  <a:pt x="11102518" y="0"/>
                </a:lnTo>
                <a:lnTo>
                  <a:pt x="11102518" y="10977615"/>
                </a:lnTo>
                <a:lnTo>
                  <a:pt x="0" y="10977615"/>
                </a:lnTo>
                <a:lnTo>
                  <a:pt x="0" y="0"/>
                </a:lnTo>
                <a:close/>
              </a:path>
            </a:pathLst>
          </a:custGeom>
          <a:blipFill>
            <a:blip r:embed="rId4">
              <a:alphaModFix amt="18999"/>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0">
            <a:off x="1149705" y="3747408"/>
            <a:ext cx="47625" cy="2309450"/>
            <a:chOff x="0" y="0"/>
            <a:chExt cx="12543" cy="608250"/>
          </a:xfrm>
        </p:grpSpPr>
        <p:sp>
          <p:nvSpPr>
            <p:cNvPr name="Freeform 5" id="5"/>
            <p:cNvSpPr/>
            <p:nvPr/>
          </p:nvSpPr>
          <p:spPr>
            <a:xfrm flipH="false" flipV="false" rot="0">
              <a:off x="0" y="0"/>
              <a:ext cx="12543" cy="608250"/>
            </a:xfrm>
            <a:custGeom>
              <a:avLst/>
              <a:gdLst/>
              <a:ahLst/>
              <a:cxnLst/>
              <a:rect r="r" b="b" t="t" l="l"/>
              <a:pathLst>
                <a:path h="608250" w="12543">
                  <a:moveTo>
                    <a:pt x="0" y="0"/>
                  </a:moveTo>
                  <a:lnTo>
                    <a:pt x="12543" y="0"/>
                  </a:lnTo>
                  <a:lnTo>
                    <a:pt x="12543" y="608250"/>
                  </a:lnTo>
                  <a:lnTo>
                    <a:pt x="0" y="608250"/>
                  </a:lnTo>
                  <a:close/>
                </a:path>
              </a:pathLst>
            </a:custGeom>
            <a:solidFill>
              <a:srgbClr val="FFFFFF"/>
            </a:solidFill>
          </p:spPr>
        </p:sp>
        <p:sp>
          <p:nvSpPr>
            <p:cNvPr name="TextBox 6" id="6"/>
            <p:cNvSpPr txBox="true"/>
            <p:nvPr/>
          </p:nvSpPr>
          <p:spPr>
            <a:xfrm>
              <a:off x="0" y="-38100"/>
              <a:ext cx="12543" cy="64635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1172027" y="0"/>
            <a:ext cx="7115973" cy="10372015"/>
          </a:xfrm>
          <a:custGeom>
            <a:avLst/>
            <a:gdLst/>
            <a:ahLst/>
            <a:cxnLst/>
            <a:rect r="r" b="b" t="t" l="l"/>
            <a:pathLst>
              <a:path h="10372015" w="7115973">
                <a:moveTo>
                  <a:pt x="0" y="0"/>
                </a:moveTo>
                <a:lnTo>
                  <a:pt x="7115973" y="0"/>
                </a:lnTo>
                <a:lnTo>
                  <a:pt x="7115973" y="10372015"/>
                </a:lnTo>
                <a:lnTo>
                  <a:pt x="0" y="10372015"/>
                </a:lnTo>
                <a:lnTo>
                  <a:pt x="0" y="0"/>
                </a:lnTo>
                <a:close/>
              </a:path>
            </a:pathLst>
          </a:custGeom>
          <a:blipFill>
            <a:blip r:embed="rId6"/>
            <a:stretch>
              <a:fillRect l="-7055" t="-4607" r="0" b="-5426"/>
            </a:stretch>
          </a:blipFill>
        </p:spPr>
      </p:sp>
      <p:sp>
        <p:nvSpPr>
          <p:cNvPr name="TextBox 8" id="8"/>
          <p:cNvSpPr txBox="true"/>
          <p:nvPr/>
        </p:nvSpPr>
        <p:spPr>
          <a:xfrm rot="0">
            <a:off x="1416336" y="3699783"/>
            <a:ext cx="7727664" cy="455637"/>
          </a:xfrm>
          <a:prstGeom prst="rect">
            <a:avLst/>
          </a:prstGeom>
        </p:spPr>
        <p:txBody>
          <a:bodyPr anchor="t" rtlCol="false" tIns="0" lIns="0" bIns="0" rIns="0">
            <a:spAutoFit/>
          </a:bodyPr>
          <a:lstStyle/>
          <a:p>
            <a:pPr marL="0" indent="0" lvl="0">
              <a:lnSpc>
                <a:spcPts val="3761"/>
              </a:lnSpc>
              <a:spcBef>
                <a:spcPct val="0"/>
              </a:spcBef>
            </a:pPr>
            <a:r>
              <a:rPr lang="en-US" sz="2686" spc="290">
                <a:solidFill>
                  <a:srgbClr val="FFFFFF"/>
                </a:solidFill>
                <a:latin typeface="Alata"/>
              </a:rPr>
              <a:t>DATA SCIENCE PROJECT ON</a:t>
            </a:r>
          </a:p>
        </p:txBody>
      </p:sp>
      <p:sp>
        <p:nvSpPr>
          <p:cNvPr name="TextBox 9" id="9"/>
          <p:cNvSpPr txBox="true"/>
          <p:nvPr/>
        </p:nvSpPr>
        <p:spPr>
          <a:xfrm rot="0">
            <a:off x="1416336" y="4304923"/>
            <a:ext cx="9536616" cy="1751934"/>
          </a:xfrm>
          <a:prstGeom prst="rect">
            <a:avLst/>
          </a:prstGeom>
        </p:spPr>
        <p:txBody>
          <a:bodyPr anchor="t" rtlCol="false" tIns="0" lIns="0" bIns="0" rIns="0">
            <a:spAutoFit/>
          </a:bodyPr>
          <a:lstStyle/>
          <a:p>
            <a:pPr marL="0" indent="0" lvl="0">
              <a:lnSpc>
                <a:spcPts val="7062"/>
              </a:lnSpc>
              <a:spcBef>
                <a:spcPct val="0"/>
              </a:spcBef>
            </a:pPr>
            <a:r>
              <a:rPr lang="en-US" sz="5044" spc="544">
                <a:solidFill>
                  <a:srgbClr val="FFFFFF"/>
                </a:solidFill>
                <a:latin typeface="Alata"/>
              </a:rPr>
              <a:t>PROFIT PREDICTION OF 50 STARTUP COMPANIES</a:t>
            </a:r>
          </a:p>
        </p:txBody>
      </p:sp>
      <p:sp>
        <p:nvSpPr>
          <p:cNvPr name="TextBox 10" id="10"/>
          <p:cNvSpPr txBox="true"/>
          <p:nvPr/>
        </p:nvSpPr>
        <p:spPr>
          <a:xfrm rot="0">
            <a:off x="318357" y="9424297"/>
            <a:ext cx="6144489" cy="514350"/>
          </a:xfrm>
          <a:prstGeom prst="rect">
            <a:avLst/>
          </a:prstGeom>
        </p:spPr>
        <p:txBody>
          <a:bodyPr anchor="t" rtlCol="false" tIns="0" lIns="0" bIns="0" rIns="0">
            <a:spAutoFit/>
          </a:bodyPr>
          <a:lstStyle/>
          <a:p>
            <a:pPr>
              <a:lnSpc>
                <a:spcPts val="4200"/>
              </a:lnSpc>
            </a:pPr>
            <a:r>
              <a:rPr lang="en-US" sz="3000">
                <a:solidFill>
                  <a:srgbClr val="FFFFFF"/>
                </a:solidFill>
                <a:latin typeface="Canva Sans Bold"/>
              </a:rPr>
              <a:t>Presented by: Amisha Naik</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TextBox 2" id="2"/>
          <p:cNvSpPr txBox="true"/>
          <p:nvPr/>
        </p:nvSpPr>
        <p:spPr>
          <a:xfrm rot="0">
            <a:off x="1890949" y="2431271"/>
            <a:ext cx="5302483" cy="617216"/>
          </a:xfrm>
          <a:prstGeom prst="rect">
            <a:avLst/>
          </a:prstGeom>
        </p:spPr>
        <p:txBody>
          <a:bodyPr anchor="t" rtlCol="false" tIns="0" lIns="0" bIns="0" rIns="0">
            <a:spAutoFit/>
          </a:bodyPr>
          <a:lstStyle/>
          <a:p>
            <a:pPr marL="0" indent="0" lvl="0">
              <a:lnSpc>
                <a:spcPts val="5089"/>
              </a:lnSpc>
              <a:spcBef>
                <a:spcPct val="0"/>
              </a:spcBef>
            </a:pPr>
            <a:r>
              <a:rPr lang="en-US" sz="3635" spc="236">
                <a:solidFill>
                  <a:srgbClr val="FFFFFF"/>
                </a:solidFill>
                <a:latin typeface="Alata"/>
              </a:rPr>
              <a:t>Table of Contents</a:t>
            </a:r>
          </a:p>
        </p:txBody>
      </p:sp>
      <p:sp>
        <p:nvSpPr>
          <p:cNvPr name="Freeform 3" id="3"/>
          <p:cNvSpPr/>
          <p:nvPr/>
        </p:nvSpPr>
        <p:spPr>
          <a:xfrm flipH="false" flipV="false" rot="0">
            <a:off x="7850751" y="-2824344"/>
            <a:ext cx="7793769" cy="7706089"/>
          </a:xfrm>
          <a:custGeom>
            <a:avLst/>
            <a:gdLst/>
            <a:ahLst/>
            <a:cxnLst/>
            <a:rect r="r" b="b" t="t" l="l"/>
            <a:pathLst>
              <a:path h="7706089" w="7793769">
                <a:moveTo>
                  <a:pt x="0" y="0"/>
                </a:moveTo>
                <a:lnTo>
                  <a:pt x="7793769" y="0"/>
                </a:lnTo>
                <a:lnTo>
                  <a:pt x="7793769" y="7706088"/>
                </a:lnTo>
                <a:lnTo>
                  <a:pt x="0" y="7706088"/>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5384350" y="2773216"/>
            <a:ext cx="11102518" cy="10977615"/>
          </a:xfrm>
          <a:custGeom>
            <a:avLst/>
            <a:gdLst/>
            <a:ahLst/>
            <a:cxnLst/>
            <a:rect r="r" b="b" t="t" l="l"/>
            <a:pathLst>
              <a:path h="10977615" w="11102518">
                <a:moveTo>
                  <a:pt x="0" y="0"/>
                </a:moveTo>
                <a:lnTo>
                  <a:pt x="11102518" y="0"/>
                </a:lnTo>
                <a:lnTo>
                  <a:pt x="11102518" y="10977615"/>
                </a:lnTo>
                <a:lnTo>
                  <a:pt x="0" y="10977615"/>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5" id="5"/>
          <p:cNvGrpSpPr>
            <a:grpSpLocks noChangeAspect="true"/>
          </p:cNvGrpSpPr>
          <p:nvPr/>
        </p:nvGrpSpPr>
        <p:grpSpPr>
          <a:xfrm rot="0">
            <a:off x="9689189" y="0"/>
            <a:ext cx="8603573" cy="10287000"/>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39675" t="0" r="-39675" b="0"/>
              </a:stretch>
            </a:blipFill>
          </p:spPr>
        </p:sp>
      </p:grpSp>
      <p:sp>
        <p:nvSpPr>
          <p:cNvPr name="TextBox 7" id="7"/>
          <p:cNvSpPr txBox="true"/>
          <p:nvPr/>
        </p:nvSpPr>
        <p:spPr>
          <a:xfrm rot="0">
            <a:off x="1623716" y="3282964"/>
            <a:ext cx="8840452" cy="3577635"/>
          </a:xfrm>
          <a:prstGeom prst="rect">
            <a:avLst/>
          </a:prstGeom>
        </p:spPr>
        <p:txBody>
          <a:bodyPr anchor="t" rtlCol="false" tIns="0" lIns="0" bIns="0" rIns="0">
            <a:spAutoFit/>
          </a:bodyPr>
          <a:lstStyle/>
          <a:p>
            <a:pPr>
              <a:lnSpc>
                <a:spcPts val="4766"/>
              </a:lnSpc>
            </a:pPr>
            <a:r>
              <a:rPr lang="en-US" sz="3404" spc="241">
                <a:solidFill>
                  <a:srgbClr val="FFFFFF"/>
                </a:solidFill>
                <a:latin typeface="Glacial Indifference"/>
              </a:rPr>
              <a:t>1. Introduction</a:t>
            </a:r>
          </a:p>
          <a:p>
            <a:pPr>
              <a:lnSpc>
                <a:spcPts val="4766"/>
              </a:lnSpc>
            </a:pPr>
            <a:r>
              <a:rPr lang="en-US" sz="3404" spc="241">
                <a:solidFill>
                  <a:srgbClr val="FFFFFF"/>
                </a:solidFill>
                <a:latin typeface="Glacial Indifference"/>
              </a:rPr>
              <a:t>2. Existing Method </a:t>
            </a:r>
          </a:p>
          <a:p>
            <a:pPr>
              <a:lnSpc>
                <a:spcPts val="4766"/>
              </a:lnSpc>
            </a:pPr>
            <a:r>
              <a:rPr lang="en-US" sz="3404" spc="241">
                <a:solidFill>
                  <a:srgbClr val="FFFFFF"/>
                </a:solidFill>
                <a:latin typeface="Glacial Indifference"/>
              </a:rPr>
              <a:t>3. Proposed method </a:t>
            </a:r>
          </a:p>
          <a:p>
            <a:pPr>
              <a:lnSpc>
                <a:spcPts val="4766"/>
              </a:lnSpc>
            </a:pPr>
            <a:r>
              <a:rPr lang="en-US" sz="3404" spc="241">
                <a:solidFill>
                  <a:srgbClr val="FFFFFF"/>
                </a:solidFill>
                <a:latin typeface="Glacial Indifference"/>
              </a:rPr>
              <a:t>4. Architecture</a:t>
            </a:r>
          </a:p>
          <a:p>
            <a:pPr>
              <a:lnSpc>
                <a:spcPts val="4766"/>
              </a:lnSpc>
            </a:pPr>
            <a:r>
              <a:rPr lang="en-US" sz="3404" spc="241">
                <a:solidFill>
                  <a:srgbClr val="FFFFFF"/>
                </a:solidFill>
                <a:latin typeface="Glacial Indifference"/>
              </a:rPr>
              <a:t>5. Implementation </a:t>
            </a:r>
          </a:p>
          <a:p>
            <a:pPr>
              <a:lnSpc>
                <a:spcPts val="4766"/>
              </a:lnSpc>
            </a:pPr>
            <a:r>
              <a:rPr lang="en-US" sz="3404" spc="241">
                <a:solidFill>
                  <a:srgbClr val="FFFFFF"/>
                </a:solidFill>
                <a:latin typeface="Glacial Indifference"/>
              </a:rPr>
              <a:t>6. 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8016987" y="5337502"/>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4839129" y="-308442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0" y="-7939"/>
            <a:ext cx="18288000" cy="10294939"/>
          </a:xfrm>
          <a:custGeom>
            <a:avLst/>
            <a:gdLst/>
            <a:ahLst/>
            <a:cxnLst/>
            <a:rect r="r" b="b" t="t" l="l"/>
            <a:pathLst>
              <a:path h="10294939" w="18288000">
                <a:moveTo>
                  <a:pt x="0" y="0"/>
                </a:moveTo>
                <a:lnTo>
                  <a:pt x="18288000" y="0"/>
                </a:lnTo>
                <a:lnTo>
                  <a:pt x="18288000" y="10294939"/>
                </a:lnTo>
                <a:lnTo>
                  <a:pt x="0" y="10294939"/>
                </a:lnTo>
                <a:lnTo>
                  <a:pt x="0" y="0"/>
                </a:lnTo>
                <a:close/>
              </a:path>
            </a:pathLst>
          </a:custGeom>
          <a:blipFill>
            <a:blip r:embed="rId4"/>
            <a:stretch>
              <a:fillRect l="-24241" t="-32763" r="0" b="-32763"/>
            </a:stretch>
          </a:blipFill>
        </p:spPr>
      </p:sp>
      <p:sp>
        <p:nvSpPr>
          <p:cNvPr name="Freeform 5" id="5"/>
          <p:cNvSpPr/>
          <p:nvPr/>
        </p:nvSpPr>
        <p:spPr>
          <a:xfrm flipH="false" flipV="false" rot="0">
            <a:off x="0" y="-7939"/>
            <a:ext cx="18288000" cy="10281645"/>
          </a:xfrm>
          <a:custGeom>
            <a:avLst/>
            <a:gdLst/>
            <a:ahLst/>
            <a:cxnLst/>
            <a:rect r="r" b="b" t="t" l="l"/>
            <a:pathLst>
              <a:path h="10281645" w="18288000">
                <a:moveTo>
                  <a:pt x="0" y="0"/>
                </a:moveTo>
                <a:lnTo>
                  <a:pt x="18288000" y="0"/>
                </a:lnTo>
                <a:lnTo>
                  <a:pt x="18288000" y="10281644"/>
                </a:lnTo>
                <a:lnTo>
                  <a:pt x="0" y="10281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1413083"/>
            <a:ext cx="16643136" cy="9992803"/>
          </a:xfrm>
          <a:prstGeom prst="rect">
            <a:avLst/>
          </a:prstGeom>
        </p:spPr>
        <p:txBody>
          <a:bodyPr anchor="t" rtlCol="false" tIns="0" lIns="0" bIns="0" rIns="0">
            <a:spAutoFit/>
          </a:bodyPr>
          <a:lstStyle/>
          <a:p>
            <a:pPr marL="693633" indent="-346817" lvl="1">
              <a:lnSpc>
                <a:spcPts val="4497"/>
              </a:lnSpc>
              <a:buFont typeface="Arial"/>
              <a:buChar char="•"/>
            </a:pPr>
            <a:r>
              <a:rPr lang="en-US" sz="3212" spc="228">
                <a:solidFill>
                  <a:srgbClr val="FFFFFF"/>
                </a:solidFill>
                <a:latin typeface="Glacial Indifference"/>
              </a:rPr>
              <a:t>This Profit Prediction Model aims at predicting the profit of the start-up based on the values of Administration Spend, R&amp;D Spend, Marketing Spend and Location using different machine learning algorithms. </a:t>
            </a:r>
          </a:p>
          <a:p>
            <a:pPr>
              <a:lnSpc>
                <a:spcPts val="4497"/>
              </a:lnSpc>
            </a:pPr>
          </a:p>
          <a:p>
            <a:pPr marL="693633" indent="-346817" lvl="1">
              <a:lnSpc>
                <a:spcPts val="4497"/>
              </a:lnSpc>
              <a:buFont typeface="Arial"/>
              <a:buChar char="•"/>
            </a:pPr>
            <a:r>
              <a:rPr lang="en-US" sz="3212" spc="228">
                <a:solidFill>
                  <a:srgbClr val="FFFFFF"/>
                </a:solidFill>
                <a:latin typeface="Glacial Indifference"/>
              </a:rPr>
              <a:t>The dataset consists of the data of 50 start-ups. The dataset consists of the values of four parameters which are R&amp;D Spend, Marketing Spend, Administration Spend in which the start-up is located. </a:t>
            </a:r>
          </a:p>
          <a:p>
            <a:pPr>
              <a:lnSpc>
                <a:spcPts val="4497"/>
              </a:lnSpc>
            </a:pPr>
          </a:p>
          <a:p>
            <a:pPr marL="693633" indent="-346817" lvl="1">
              <a:lnSpc>
                <a:spcPts val="4497"/>
              </a:lnSpc>
              <a:buFont typeface="Arial"/>
              <a:buChar char="•"/>
            </a:pPr>
            <a:r>
              <a:rPr lang="en-US" sz="3212" spc="228">
                <a:solidFill>
                  <a:srgbClr val="FFFFFF"/>
                </a:solidFill>
                <a:latin typeface="Glacial Indifference"/>
              </a:rPr>
              <a:t>The selected dataset is then fed for further processing. Data Pre processing including data cleaning and outlier removal is Profit Prediction Model using Machine learning Algorithms done.</a:t>
            </a:r>
          </a:p>
          <a:p>
            <a:pPr>
              <a:lnSpc>
                <a:spcPts val="4497"/>
              </a:lnSpc>
            </a:pPr>
          </a:p>
          <a:p>
            <a:pPr marL="693633" indent="-346817" lvl="1">
              <a:lnSpc>
                <a:spcPts val="4497"/>
              </a:lnSpc>
              <a:buFont typeface="Arial"/>
              <a:buChar char="•"/>
            </a:pPr>
            <a:r>
              <a:rPr lang="en-US" sz="3212" spc="228">
                <a:solidFill>
                  <a:srgbClr val="FFFFFF"/>
                </a:solidFill>
                <a:latin typeface="Glacial Indifference"/>
              </a:rPr>
              <a:t> The pre-processed data is then trained and tested. Out of the complete dataset, 30% of the dataset is used for testing purpose and the remaining 70% precent of the dataset is used for training. </a:t>
            </a:r>
          </a:p>
          <a:p>
            <a:pPr>
              <a:lnSpc>
                <a:spcPts val="3960"/>
              </a:lnSpc>
            </a:pPr>
          </a:p>
          <a:p>
            <a:pPr>
              <a:lnSpc>
                <a:spcPts val="3960"/>
              </a:lnSpc>
            </a:pPr>
          </a:p>
          <a:p>
            <a:pPr>
              <a:lnSpc>
                <a:spcPts val="3960"/>
              </a:lnSpc>
            </a:pPr>
          </a:p>
        </p:txBody>
      </p:sp>
      <p:sp>
        <p:nvSpPr>
          <p:cNvPr name="TextBox 7" id="7"/>
          <p:cNvSpPr txBox="true"/>
          <p:nvPr/>
        </p:nvSpPr>
        <p:spPr>
          <a:xfrm rot="0">
            <a:off x="1028700" y="-67095"/>
            <a:ext cx="6349525" cy="1095795"/>
          </a:xfrm>
          <a:prstGeom prst="rect">
            <a:avLst/>
          </a:prstGeom>
        </p:spPr>
        <p:txBody>
          <a:bodyPr anchor="t" rtlCol="false" tIns="0" lIns="0" bIns="0" rIns="0">
            <a:spAutoFit/>
          </a:bodyPr>
          <a:lstStyle/>
          <a:p>
            <a:pPr marL="0" indent="0" lvl="0">
              <a:lnSpc>
                <a:spcPts val="8985"/>
              </a:lnSpc>
              <a:spcBef>
                <a:spcPct val="0"/>
              </a:spcBef>
            </a:pPr>
            <a:r>
              <a:rPr lang="en-US" sz="6417" spc="417">
                <a:solidFill>
                  <a:srgbClr val="FFFFFF"/>
                </a:solidFill>
                <a:latin typeface="Alata"/>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126608" y="4703644"/>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681521" y="-230850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4" id="4"/>
          <p:cNvSpPr txBox="true"/>
          <p:nvPr/>
        </p:nvSpPr>
        <p:spPr>
          <a:xfrm rot="0">
            <a:off x="1028700" y="1520053"/>
            <a:ext cx="8001840" cy="726100"/>
          </a:xfrm>
          <a:prstGeom prst="rect">
            <a:avLst/>
          </a:prstGeom>
        </p:spPr>
        <p:txBody>
          <a:bodyPr anchor="t" rtlCol="false" tIns="0" lIns="0" bIns="0" rIns="0">
            <a:spAutoFit/>
          </a:bodyPr>
          <a:lstStyle/>
          <a:p>
            <a:pPr marL="0" indent="0" lvl="0">
              <a:lnSpc>
                <a:spcPts val="5919"/>
              </a:lnSpc>
              <a:spcBef>
                <a:spcPct val="0"/>
              </a:spcBef>
            </a:pPr>
            <a:r>
              <a:rPr lang="en-US" sz="4228" spc="274">
                <a:solidFill>
                  <a:srgbClr val="1A1A1A"/>
                </a:solidFill>
                <a:latin typeface="Alata"/>
              </a:rPr>
              <a:t>Existing Method</a:t>
            </a:r>
          </a:p>
        </p:txBody>
      </p:sp>
      <p:sp>
        <p:nvSpPr>
          <p:cNvPr name="TextBox 5" id="5"/>
          <p:cNvSpPr txBox="true"/>
          <p:nvPr/>
        </p:nvSpPr>
        <p:spPr>
          <a:xfrm rot="0">
            <a:off x="1028700" y="2901676"/>
            <a:ext cx="14612473" cy="5007854"/>
          </a:xfrm>
          <a:prstGeom prst="rect">
            <a:avLst/>
          </a:prstGeom>
        </p:spPr>
        <p:txBody>
          <a:bodyPr anchor="t" rtlCol="false" tIns="0" lIns="0" bIns="0" rIns="0">
            <a:spAutoFit/>
          </a:bodyPr>
          <a:lstStyle/>
          <a:p>
            <a:pPr>
              <a:lnSpc>
                <a:spcPts val="5011"/>
              </a:lnSpc>
              <a:spcBef>
                <a:spcPct val="0"/>
              </a:spcBef>
            </a:pPr>
            <a:r>
              <a:rPr lang="en-US" sz="3579" spc="232">
                <a:solidFill>
                  <a:srgbClr val="1A1A1A"/>
                </a:solidFill>
                <a:latin typeface="Alata"/>
              </a:rPr>
              <a:t>A startup profit prediction model has been developed using Multiple Linear Regression1. The model can be used to determine whether a venture capitalist should invest in a particular startup or not. While this approach holds promise, its essential to acknowledge some existing methodologies used in this domain</a:t>
            </a:r>
          </a:p>
          <a:p>
            <a:pPr>
              <a:lnSpc>
                <a:spcPts val="5011"/>
              </a:lnSpc>
              <a:spcBef>
                <a:spcPct val="0"/>
              </a:spcBef>
            </a:pPr>
            <a:r>
              <a:rPr lang="en-US" sz="3579" spc="232">
                <a:solidFill>
                  <a:srgbClr val="1A1A1A"/>
                </a:solidFill>
                <a:latin typeface="Alata"/>
              </a:rPr>
              <a:t>some disadvantages are- limited scope, overfitting, limited accuracy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4126608" y="4703644"/>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681521" y="-230850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4" id="4"/>
          <p:cNvSpPr txBox="true"/>
          <p:nvPr/>
        </p:nvSpPr>
        <p:spPr>
          <a:xfrm rot="0">
            <a:off x="1142160" y="622787"/>
            <a:ext cx="8001840" cy="726100"/>
          </a:xfrm>
          <a:prstGeom prst="rect">
            <a:avLst/>
          </a:prstGeom>
        </p:spPr>
        <p:txBody>
          <a:bodyPr anchor="t" rtlCol="false" tIns="0" lIns="0" bIns="0" rIns="0">
            <a:spAutoFit/>
          </a:bodyPr>
          <a:lstStyle/>
          <a:p>
            <a:pPr marL="0" indent="0" lvl="0">
              <a:lnSpc>
                <a:spcPts val="5919"/>
              </a:lnSpc>
              <a:spcBef>
                <a:spcPct val="0"/>
              </a:spcBef>
            </a:pPr>
            <a:r>
              <a:rPr lang="en-US" sz="4228" spc="274">
                <a:solidFill>
                  <a:srgbClr val="1A1A1A"/>
                </a:solidFill>
                <a:latin typeface="Alata"/>
              </a:rPr>
              <a:t>PROPOSED METHODOLOGY</a:t>
            </a:r>
          </a:p>
        </p:txBody>
      </p:sp>
      <p:sp>
        <p:nvSpPr>
          <p:cNvPr name="TextBox 5" id="5"/>
          <p:cNvSpPr txBox="true"/>
          <p:nvPr/>
        </p:nvSpPr>
        <p:spPr>
          <a:xfrm rot="0">
            <a:off x="1014322" y="1598808"/>
            <a:ext cx="16631242" cy="8107167"/>
          </a:xfrm>
          <a:prstGeom prst="rect">
            <a:avLst/>
          </a:prstGeom>
        </p:spPr>
        <p:txBody>
          <a:bodyPr anchor="t" rtlCol="false" tIns="0" lIns="0" bIns="0" rIns="0">
            <a:spAutoFit/>
          </a:bodyPr>
          <a:lstStyle/>
          <a:p>
            <a:pPr>
              <a:lnSpc>
                <a:spcPts val="4648"/>
              </a:lnSpc>
            </a:pPr>
            <a:r>
              <a:rPr lang="en-US" sz="3320" spc="215">
                <a:solidFill>
                  <a:srgbClr val="1A1A1A"/>
                </a:solidFill>
                <a:latin typeface="Alata"/>
              </a:rPr>
              <a:t>Proposed Methodology consists of the following steps: -</a:t>
            </a:r>
          </a:p>
          <a:p>
            <a:pPr marL="716831" indent="-358415" lvl="1">
              <a:lnSpc>
                <a:spcPts val="4648"/>
              </a:lnSpc>
              <a:buFont typeface="Arial"/>
              <a:buChar char="•"/>
            </a:pPr>
            <a:r>
              <a:rPr lang="en-US" sz="3320" spc="215">
                <a:solidFill>
                  <a:srgbClr val="1A1A1A"/>
                </a:solidFill>
                <a:latin typeface="Alata"/>
              </a:rPr>
              <a:t>Data Gathering: - This is the first step involved in the process of making profit prediction. It consists of the data values of 50 start-up companies.</a:t>
            </a:r>
          </a:p>
          <a:p>
            <a:pPr marL="716831" indent="-358415" lvl="1">
              <a:lnSpc>
                <a:spcPts val="4648"/>
              </a:lnSpc>
              <a:buFont typeface="Arial"/>
              <a:buChar char="•"/>
            </a:pPr>
            <a:r>
              <a:rPr lang="en-US" sz="3320" spc="215">
                <a:solidFill>
                  <a:srgbClr val="1A1A1A"/>
                </a:solidFill>
                <a:latin typeface="Alata"/>
              </a:rPr>
              <a:t>Data Pre-processing: - Data Pre-processing is done after loading the dataset. This step involves optimizing the dataset by removing the outliers and unnecessary details from the dataset to provide most accurate results. </a:t>
            </a:r>
          </a:p>
          <a:p>
            <a:pPr marL="716831" indent="-358415" lvl="1">
              <a:lnSpc>
                <a:spcPts val="4648"/>
              </a:lnSpc>
              <a:buFont typeface="Arial"/>
              <a:buChar char="•"/>
            </a:pPr>
            <a:r>
              <a:rPr lang="en-US" sz="3320" spc="215">
                <a:solidFill>
                  <a:srgbClr val="1A1A1A"/>
                </a:solidFill>
                <a:latin typeface="Alata"/>
              </a:rPr>
              <a:t>Selecting a Model: - Machine learning algorithms implemented in this model to predict the profit. </a:t>
            </a:r>
          </a:p>
          <a:p>
            <a:pPr marL="716831" indent="-358415" lvl="1">
              <a:lnSpc>
                <a:spcPts val="4648"/>
              </a:lnSpc>
              <a:buFont typeface="Arial"/>
              <a:buChar char="•"/>
            </a:pPr>
            <a:r>
              <a:rPr lang="en-US" sz="3320" spc="215">
                <a:solidFill>
                  <a:srgbClr val="1A1A1A"/>
                </a:solidFill>
                <a:latin typeface="Alata"/>
              </a:rPr>
              <a:t>Prediction of Profit: - One of the above-mentioned models can be used to make prediction of profit by providing the values of the required variables. These parameters include money spent for different causes such as R&amp;D, Marketing and Administration purpose.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4126608" y="4703644"/>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681521" y="-230850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892161" y="1791028"/>
            <a:ext cx="10878130" cy="8091789"/>
          </a:xfrm>
          <a:custGeom>
            <a:avLst/>
            <a:gdLst/>
            <a:ahLst/>
            <a:cxnLst/>
            <a:rect r="r" b="b" t="t" l="l"/>
            <a:pathLst>
              <a:path h="8091789" w="10878130">
                <a:moveTo>
                  <a:pt x="0" y="0"/>
                </a:moveTo>
                <a:lnTo>
                  <a:pt x="10878130" y="0"/>
                </a:lnTo>
                <a:lnTo>
                  <a:pt x="10878130" y="8091789"/>
                </a:lnTo>
                <a:lnTo>
                  <a:pt x="0" y="8091789"/>
                </a:lnTo>
                <a:lnTo>
                  <a:pt x="0" y="0"/>
                </a:lnTo>
                <a:close/>
              </a:path>
            </a:pathLst>
          </a:custGeom>
          <a:blipFill>
            <a:blip r:embed="rId4"/>
            <a:stretch>
              <a:fillRect l="-24520" t="-9428" r="-35280" b="-804"/>
            </a:stretch>
          </a:blipFill>
        </p:spPr>
      </p:sp>
      <p:sp>
        <p:nvSpPr>
          <p:cNvPr name="TextBox 5" id="5"/>
          <p:cNvSpPr txBox="true"/>
          <p:nvPr/>
        </p:nvSpPr>
        <p:spPr>
          <a:xfrm rot="0">
            <a:off x="1142160" y="622787"/>
            <a:ext cx="8001840" cy="726100"/>
          </a:xfrm>
          <a:prstGeom prst="rect">
            <a:avLst/>
          </a:prstGeom>
        </p:spPr>
        <p:txBody>
          <a:bodyPr anchor="t" rtlCol="false" tIns="0" lIns="0" bIns="0" rIns="0">
            <a:spAutoFit/>
          </a:bodyPr>
          <a:lstStyle/>
          <a:p>
            <a:pPr marL="0" indent="0" lvl="0">
              <a:lnSpc>
                <a:spcPts val="5919"/>
              </a:lnSpc>
              <a:spcBef>
                <a:spcPct val="0"/>
              </a:spcBef>
            </a:pPr>
            <a:r>
              <a:rPr lang="en-US" sz="4228" spc="274">
                <a:solidFill>
                  <a:srgbClr val="1A1A1A"/>
                </a:solidFill>
                <a:latin typeface="Alata"/>
              </a:rPr>
              <a:t>SYSTEM ARCHITECTURE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9253669" y="7007225"/>
            <a:ext cx="8834855" cy="3138805"/>
          </a:xfrm>
          <a:custGeom>
            <a:avLst/>
            <a:gdLst/>
            <a:ahLst/>
            <a:cxnLst/>
            <a:rect r="r" b="b" t="t" l="l"/>
            <a:pathLst>
              <a:path h="3138805" w="8834855">
                <a:moveTo>
                  <a:pt x="0" y="0"/>
                </a:moveTo>
                <a:lnTo>
                  <a:pt x="8834855" y="0"/>
                </a:lnTo>
                <a:lnTo>
                  <a:pt x="8834855" y="3138805"/>
                </a:lnTo>
                <a:lnTo>
                  <a:pt x="0" y="3138805"/>
                </a:lnTo>
                <a:lnTo>
                  <a:pt x="0" y="0"/>
                </a:lnTo>
                <a:close/>
              </a:path>
            </a:pathLst>
          </a:custGeom>
          <a:blipFill>
            <a:blip r:embed="rId2"/>
            <a:stretch>
              <a:fillRect l="0" t="-1456" r="-49069" b="-162967"/>
            </a:stretch>
          </a:blipFill>
          <a:ln w="66675" cap="sq">
            <a:solidFill>
              <a:srgbClr val="F2F4F5"/>
            </a:solidFill>
            <a:prstDash val="solid"/>
            <a:miter/>
          </a:ln>
        </p:spPr>
      </p:sp>
      <p:grpSp>
        <p:nvGrpSpPr>
          <p:cNvPr name="Group 3" id="3"/>
          <p:cNvGrpSpPr/>
          <p:nvPr/>
        </p:nvGrpSpPr>
        <p:grpSpPr>
          <a:xfrm rot="0">
            <a:off x="177372" y="239487"/>
            <a:ext cx="8834855" cy="1813792"/>
            <a:chOff x="0" y="0"/>
            <a:chExt cx="2326875" cy="477706"/>
          </a:xfrm>
        </p:grpSpPr>
        <p:sp>
          <p:nvSpPr>
            <p:cNvPr name="Freeform 4" id="4"/>
            <p:cNvSpPr/>
            <p:nvPr/>
          </p:nvSpPr>
          <p:spPr>
            <a:xfrm flipH="false" flipV="false" rot="0">
              <a:off x="0" y="0"/>
              <a:ext cx="2326875" cy="477706"/>
            </a:xfrm>
            <a:custGeom>
              <a:avLst/>
              <a:gdLst/>
              <a:ahLst/>
              <a:cxnLst/>
              <a:rect r="r" b="b" t="t" l="l"/>
              <a:pathLst>
                <a:path h="477706" w="2326875">
                  <a:moveTo>
                    <a:pt x="0" y="0"/>
                  </a:moveTo>
                  <a:lnTo>
                    <a:pt x="2326875" y="0"/>
                  </a:lnTo>
                  <a:lnTo>
                    <a:pt x="2326875" y="477706"/>
                  </a:lnTo>
                  <a:lnTo>
                    <a:pt x="0" y="477706"/>
                  </a:lnTo>
                  <a:close/>
                </a:path>
              </a:pathLst>
            </a:custGeom>
            <a:solidFill>
              <a:srgbClr val="22211E"/>
            </a:solidFill>
            <a:ln w="66675" cap="sq">
              <a:solidFill>
                <a:srgbClr val="F2F4F5"/>
              </a:solidFill>
              <a:prstDash val="solid"/>
              <a:miter/>
            </a:ln>
          </p:spPr>
        </p:sp>
        <p:sp>
          <p:nvSpPr>
            <p:cNvPr name="TextBox 5" id="5"/>
            <p:cNvSpPr txBox="true"/>
            <p:nvPr/>
          </p:nvSpPr>
          <p:spPr>
            <a:xfrm>
              <a:off x="0" y="-114300"/>
              <a:ext cx="2326875" cy="592006"/>
            </a:xfrm>
            <a:prstGeom prst="rect">
              <a:avLst/>
            </a:prstGeom>
          </p:spPr>
          <p:txBody>
            <a:bodyPr anchor="ctr" rtlCol="false" tIns="50800" lIns="50800" bIns="50800" rIns="50800"/>
            <a:lstStyle/>
            <a:p>
              <a:pPr algn="ctr" marL="0" indent="0" lvl="0">
                <a:lnSpc>
                  <a:spcPts val="8326"/>
                </a:lnSpc>
                <a:spcBef>
                  <a:spcPct val="0"/>
                </a:spcBef>
              </a:pPr>
              <a:r>
                <a:rPr lang="en-US" sz="5947" spc="386">
                  <a:solidFill>
                    <a:srgbClr val="FFFFFF"/>
                  </a:solidFill>
                  <a:latin typeface="Alata"/>
                </a:rPr>
                <a:t>IMPLEMENTATION</a:t>
              </a:r>
            </a:p>
          </p:txBody>
        </p:sp>
      </p:grpSp>
      <p:sp>
        <p:nvSpPr>
          <p:cNvPr name="Freeform 6" id="6"/>
          <p:cNvSpPr/>
          <p:nvPr/>
        </p:nvSpPr>
        <p:spPr>
          <a:xfrm flipH="false" flipV="false" rot="0">
            <a:off x="177372" y="7637709"/>
            <a:ext cx="8670760" cy="2508321"/>
          </a:xfrm>
          <a:custGeom>
            <a:avLst/>
            <a:gdLst/>
            <a:ahLst/>
            <a:cxnLst/>
            <a:rect r="r" b="b" t="t" l="l"/>
            <a:pathLst>
              <a:path h="2508321" w="8670760">
                <a:moveTo>
                  <a:pt x="0" y="0"/>
                </a:moveTo>
                <a:lnTo>
                  <a:pt x="8670761" y="0"/>
                </a:lnTo>
                <a:lnTo>
                  <a:pt x="8670761" y="2508321"/>
                </a:lnTo>
                <a:lnTo>
                  <a:pt x="0" y="2508321"/>
                </a:lnTo>
                <a:lnTo>
                  <a:pt x="0" y="0"/>
                </a:lnTo>
                <a:close/>
              </a:path>
            </a:pathLst>
          </a:custGeom>
          <a:blipFill>
            <a:blip r:embed="rId3"/>
            <a:stretch>
              <a:fillRect l="0" t="-6691" r="-55709" b="-216892"/>
            </a:stretch>
          </a:blipFill>
          <a:ln w="66675" cap="sq">
            <a:solidFill>
              <a:srgbClr val="F2F4F5"/>
            </a:solidFill>
            <a:prstDash val="solid"/>
            <a:miter/>
          </a:ln>
        </p:spPr>
      </p:sp>
      <p:sp>
        <p:nvSpPr>
          <p:cNvPr name="Freeform 7" id="7"/>
          <p:cNvSpPr/>
          <p:nvPr/>
        </p:nvSpPr>
        <p:spPr>
          <a:xfrm flipH="false" flipV="false" rot="0">
            <a:off x="9253669" y="879878"/>
            <a:ext cx="8834855" cy="2769273"/>
          </a:xfrm>
          <a:custGeom>
            <a:avLst/>
            <a:gdLst/>
            <a:ahLst/>
            <a:cxnLst/>
            <a:rect r="r" b="b" t="t" l="l"/>
            <a:pathLst>
              <a:path h="2769273" w="8834855">
                <a:moveTo>
                  <a:pt x="0" y="0"/>
                </a:moveTo>
                <a:lnTo>
                  <a:pt x="8834855" y="0"/>
                </a:lnTo>
                <a:lnTo>
                  <a:pt x="8834855" y="2769273"/>
                </a:lnTo>
                <a:lnTo>
                  <a:pt x="0" y="2769273"/>
                </a:lnTo>
                <a:lnTo>
                  <a:pt x="0" y="0"/>
                </a:lnTo>
                <a:close/>
              </a:path>
            </a:pathLst>
          </a:custGeom>
          <a:blipFill>
            <a:blip r:embed="rId4"/>
            <a:stretch>
              <a:fillRect l="-2741" t="0" r="-56717" b="-191429"/>
            </a:stretch>
          </a:blipFill>
        </p:spPr>
      </p:sp>
      <p:sp>
        <p:nvSpPr>
          <p:cNvPr name="Freeform 8" id="8"/>
          <p:cNvSpPr/>
          <p:nvPr/>
        </p:nvSpPr>
        <p:spPr>
          <a:xfrm flipH="false" flipV="false" rot="0">
            <a:off x="152934" y="2264515"/>
            <a:ext cx="8695199" cy="5152118"/>
          </a:xfrm>
          <a:custGeom>
            <a:avLst/>
            <a:gdLst/>
            <a:ahLst/>
            <a:cxnLst/>
            <a:rect r="r" b="b" t="t" l="l"/>
            <a:pathLst>
              <a:path h="5152118" w="8695199">
                <a:moveTo>
                  <a:pt x="0" y="0"/>
                </a:moveTo>
                <a:lnTo>
                  <a:pt x="8695199" y="0"/>
                </a:lnTo>
                <a:lnTo>
                  <a:pt x="8695199" y="5152118"/>
                </a:lnTo>
                <a:lnTo>
                  <a:pt x="0" y="5152118"/>
                </a:lnTo>
                <a:lnTo>
                  <a:pt x="0" y="0"/>
                </a:lnTo>
                <a:close/>
              </a:path>
            </a:pathLst>
          </a:custGeom>
          <a:blipFill>
            <a:blip r:embed="rId5"/>
            <a:stretch>
              <a:fillRect l="0" t="0" r="-43867" b="-4127"/>
            </a:stretch>
          </a:blipFill>
        </p:spPr>
      </p:sp>
      <p:sp>
        <p:nvSpPr>
          <p:cNvPr name="Freeform 9" id="9"/>
          <p:cNvSpPr/>
          <p:nvPr/>
        </p:nvSpPr>
        <p:spPr>
          <a:xfrm flipH="false" flipV="false" rot="0">
            <a:off x="9253669" y="3742397"/>
            <a:ext cx="8834855" cy="3171583"/>
          </a:xfrm>
          <a:custGeom>
            <a:avLst/>
            <a:gdLst/>
            <a:ahLst/>
            <a:cxnLst/>
            <a:rect r="r" b="b" t="t" l="l"/>
            <a:pathLst>
              <a:path h="3171583" w="8834855">
                <a:moveTo>
                  <a:pt x="0" y="0"/>
                </a:moveTo>
                <a:lnTo>
                  <a:pt x="8834855" y="0"/>
                </a:lnTo>
                <a:lnTo>
                  <a:pt x="8834855" y="3171583"/>
                </a:lnTo>
                <a:lnTo>
                  <a:pt x="0" y="3171583"/>
                </a:lnTo>
                <a:lnTo>
                  <a:pt x="0" y="0"/>
                </a:lnTo>
                <a:close/>
              </a:path>
            </a:pathLst>
          </a:custGeom>
          <a:blipFill>
            <a:blip r:embed="rId6"/>
            <a:stretch>
              <a:fillRect l="0" t="-5994" r="-67803" b="-203520"/>
            </a:stretch>
          </a:blipFill>
          <a:ln w="66675" cap="sq">
            <a:solidFill>
              <a:srgbClr val="F2F4F5"/>
            </a:solid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5288367">
            <a:off x="-5349339" y="175344"/>
            <a:ext cx="13553399" cy="7081651"/>
          </a:xfrm>
          <a:custGeom>
            <a:avLst/>
            <a:gdLst/>
            <a:ahLst/>
            <a:cxnLst/>
            <a:rect r="r" b="b" t="t" l="l"/>
            <a:pathLst>
              <a:path h="7081651" w="13553399">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a:grpSpLocks noChangeAspect="true"/>
          </p:cNvGrpSpPr>
          <p:nvPr/>
        </p:nvGrpSpPr>
        <p:grpSpPr>
          <a:xfrm rot="0">
            <a:off x="866050" y="1028700"/>
            <a:ext cx="5280107" cy="7920161"/>
            <a:chOff x="0" y="0"/>
            <a:chExt cx="6350000" cy="9525000"/>
          </a:xfrm>
        </p:grpSpPr>
        <p:sp>
          <p:nvSpPr>
            <p:cNvPr name="Freeform 4" id="4"/>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50000" t="0" r="-50000" b="0"/>
              </a:stretch>
            </a:blipFill>
          </p:spPr>
        </p:sp>
      </p:grpSp>
      <p:sp>
        <p:nvSpPr>
          <p:cNvPr name="Freeform 5" id="5"/>
          <p:cNvSpPr/>
          <p:nvPr/>
        </p:nvSpPr>
        <p:spPr>
          <a:xfrm flipH="false" flipV="false" rot="0">
            <a:off x="12569450" y="5445029"/>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5">
              <a:alphaModFix amt="16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6" id="6"/>
          <p:cNvSpPr txBox="true"/>
          <p:nvPr/>
        </p:nvSpPr>
        <p:spPr>
          <a:xfrm rot="0">
            <a:off x="6567463" y="2843020"/>
            <a:ext cx="10691837" cy="5689560"/>
          </a:xfrm>
          <a:prstGeom prst="rect">
            <a:avLst/>
          </a:prstGeom>
        </p:spPr>
        <p:txBody>
          <a:bodyPr anchor="t" rtlCol="false" tIns="0" lIns="0" bIns="0" rIns="0">
            <a:spAutoFit/>
          </a:bodyPr>
          <a:lstStyle/>
          <a:p>
            <a:pPr marL="0" indent="0" lvl="0">
              <a:lnSpc>
                <a:spcPts val="4552"/>
              </a:lnSpc>
              <a:spcBef>
                <a:spcPct val="0"/>
              </a:spcBef>
            </a:pPr>
            <a:r>
              <a:rPr lang="en-US" sz="3251" spc="211">
                <a:solidFill>
                  <a:srgbClr val="FFFFFF"/>
                </a:solidFill>
                <a:latin typeface="Alata"/>
              </a:rPr>
              <a:t>The prediction of profit across 50 startups is found using four different regression model. The four models are Linear regression, Decision Tree regression and Random forest. It is observed that Random Forest Regression works well as compared to rest regression algorithm for the prediction of the value of profit. Therefore, the best model is the Random forest as the score of the model is around 96% which is the best compared to the rest.</a:t>
            </a:r>
          </a:p>
        </p:txBody>
      </p:sp>
      <p:sp>
        <p:nvSpPr>
          <p:cNvPr name="TextBox 7" id="7"/>
          <p:cNvSpPr txBox="true"/>
          <p:nvPr/>
        </p:nvSpPr>
        <p:spPr>
          <a:xfrm rot="0">
            <a:off x="6567463" y="1494069"/>
            <a:ext cx="7900804" cy="1192035"/>
          </a:xfrm>
          <a:prstGeom prst="rect">
            <a:avLst/>
          </a:prstGeom>
        </p:spPr>
        <p:txBody>
          <a:bodyPr anchor="t" rtlCol="false" tIns="0" lIns="0" bIns="0" rIns="0">
            <a:spAutoFit/>
          </a:bodyPr>
          <a:lstStyle/>
          <a:p>
            <a:pPr marL="0" indent="0" lvl="0">
              <a:lnSpc>
                <a:spcPts val="9786"/>
              </a:lnSpc>
              <a:spcBef>
                <a:spcPct val="0"/>
              </a:spcBef>
            </a:pPr>
            <a:r>
              <a:rPr lang="en-US" sz="6990" spc="454">
                <a:solidFill>
                  <a:srgbClr val="FFFFFF"/>
                </a:solidFill>
                <a:latin typeface="Alata"/>
              </a:rPr>
              <a:t>CONCLUSION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1284157">
            <a:off x="-4903766" y="-786632"/>
            <a:ext cx="11454190" cy="14593204"/>
            <a:chOff x="0" y="0"/>
            <a:chExt cx="3016741" cy="3843478"/>
          </a:xfrm>
        </p:grpSpPr>
        <p:sp>
          <p:nvSpPr>
            <p:cNvPr name="Freeform 3" id="3"/>
            <p:cNvSpPr/>
            <p:nvPr/>
          </p:nvSpPr>
          <p:spPr>
            <a:xfrm flipH="false" flipV="false" rot="0">
              <a:off x="0" y="0"/>
              <a:ext cx="3016741" cy="3843478"/>
            </a:xfrm>
            <a:custGeom>
              <a:avLst/>
              <a:gdLst/>
              <a:ahLst/>
              <a:cxnLst/>
              <a:rect r="r" b="b" t="t" l="l"/>
              <a:pathLst>
                <a:path h="3843478" w="3016741">
                  <a:moveTo>
                    <a:pt x="0" y="0"/>
                  </a:moveTo>
                  <a:lnTo>
                    <a:pt x="3016741" y="0"/>
                  </a:lnTo>
                  <a:lnTo>
                    <a:pt x="3016741" y="3843478"/>
                  </a:lnTo>
                  <a:lnTo>
                    <a:pt x="0" y="3843478"/>
                  </a:lnTo>
                  <a:close/>
                </a:path>
              </a:pathLst>
            </a:custGeom>
            <a:solidFill>
              <a:srgbClr val="222222"/>
            </a:solidFill>
          </p:spPr>
        </p:sp>
        <p:sp>
          <p:nvSpPr>
            <p:cNvPr name="TextBox 4" id="4"/>
            <p:cNvSpPr txBox="true"/>
            <p:nvPr/>
          </p:nvSpPr>
          <p:spPr>
            <a:xfrm>
              <a:off x="0" y="-38100"/>
              <a:ext cx="3016741" cy="388157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473310" y="5319574"/>
            <a:ext cx="9212958" cy="9109312"/>
          </a:xfrm>
          <a:custGeom>
            <a:avLst/>
            <a:gdLst/>
            <a:ahLst/>
            <a:cxnLst/>
            <a:rect r="r" b="b" t="t" l="l"/>
            <a:pathLst>
              <a:path h="9109312" w="9212958">
                <a:moveTo>
                  <a:pt x="0" y="0"/>
                </a:moveTo>
                <a:lnTo>
                  <a:pt x="9212958" y="0"/>
                </a:lnTo>
                <a:lnTo>
                  <a:pt x="9212958" y="9109311"/>
                </a:lnTo>
                <a:lnTo>
                  <a:pt x="0" y="9109311"/>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6" id="6"/>
          <p:cNvSpPr txBox="true"/>
          <p:nvPr/>
        </p:nvSpPr>
        <p:spPr>
          <a:xfrm rot="0">
            <a:off x="14127082" y="8530034"/>
            <a:ext cx="2025971" cy="281867"/>
          </a:xfrm>
          <a:prstGeom prst="rect">
            <a:avLst/>
          </a:prstGeom>
        </p:spPr>
        <p:txBody>
          <a:bodyPr anchor="t" rtlCol="false" tIns="0" lIns="0" bIns="0" rIns="0">
            <a:spAutoFit/>
          </a:bodyPr>
          <a:lstStyle/>
          <a:p>
            <a:pPr algn="ctr">
              <a:lnSpc>
                <a:spcPts val="2314"/>
              </a:lnSpc>
              <a:spcBef>
                <a:spcPct val="0"/>
              </a:spcBef>
            </a:pPr>
            <a:r>
              <a:rPr lang="en-US" sz="1652" spc="39">
                <a:solidFill>
                  <a:srgbClr val="FFFFFF"/>
                </a:solidFill>
                <a:latin typeface="Glacial Indifference Italics"/>
              </a:rPr>
              <a:t>Gerente General</a:t>
            </a:r>
          </a:p>
        </p:txBody>
      </p:sp>
      <p:sp>
        <p:nvSpPr>
          <p:cNvPr name="TextBox 7" id="7"/>
          <p:cNvSpPr txBox="true"/>
          <p:nvPr/>
        </p:nvSpPr>
        <p:spPr>
          <a:xfrm rot="0">
            <a:off x="8818150" y="3137530"/>
            <a:ext cx="6321918" cy="3479801"/>
          </a:xfrm>
          <a:prstGeom prst="rect">
            <a:avLst/>
          </a:prstGeom>
        </p:spPr>
        <p:txBody>
          <a:bodyPr anchor="t" rtlCol="false" tIns="0" lIns="0" bIns="0" rIns="0">
            <a:spAutoFit/>
          </a:bodyPr>
          <a:lstStyle/>
          <a:p>
            <a:pPr algn="just" marL="0" indent="0" lvl="0">
              <a:lnSpc>
                <a:spcPts val="13999"/>
              </a:lnSpc>
              <a:spcBef>
                <a:spcPct val="0"/>
              </a:spcBef>
            </a:pPr>
            <a:r>
              <a:rPr lang="en-US" sz="9999" spc="649">
                <a:solidFill>
                  <a:srgbClr val="1A1A1A"/>
                </a:solidFill>
                <a:latin typeface="Alata"/>
              </a:rPr>
              <a:t>Thank You</a:t>
            </a:r>
          </a:p>
        </p:txBody>
      </p:sp>
      <p:grpSp>
        <p:nvGrpSpPr>
          <p:cNvPr name="Group 8" id="8"/>
          <p:cNvGrpSpPr>
            <a:grpSpLocks noChangeAspect="true"/>
          </p:cNvGrpSpPr>
          <p:nvPr/>
        </p:nvGrpSpPr>
        <p:grpSpPr>
          <a:xfrm rot="0">
            <a:off x="343556" y="314332"/>
            <a:ext cx="7978855" cy="9559897"/>
            <a:chOff x="0" y="0"/>
            <a:chExt cx="8585708" cy="10287000"/>
          </a:xfrm>
        </p:grpSpPr>
        <p:sp>
          <p:nvSpPr>
            <p:cNvPr name="Freeform 9" id="9"/>
            <p:cNvSpPr/>
            <p:nvPr/>
          </p:nvSpPr>
          <p:spPr>
            <a:xfrm flipH="false" flipV="false" rot="0">
              <a:off x="0" y="0"/>
              <a:ext cx="8585708" cy="10286999"/>
            </a:xfrm>
            <a:custGeom>
              <a:avLst/>
              <a:gdLst/>
              <a:ahLst/>
              <a:cxnLst/>
              <a:rect r="r" b="b" t="t" l="l"/>
              <a:pathLst>
                <a:path h="10286999" w="8585708">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4"/>
              <a:stretch>
                <a:fillRect l="0" t="-2163" r="0" b="-2163"/>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DAF1PocgWcY</dc:identifier>
  <dcterms:modified xsi:type="dcterms:W3CDTF">2011-08-01T06:04:30Z</dcterms:modified>
  <cp:revision>1</cp:revision>
  <dc:title>Blue Modern Company Profile Presentation</dc:title>
</cp:coreProperties>
</file>